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g" ContentType="video/unknown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46" r:id="rId3"/>
    <p:sldId id="347" r:id="rId4"/>
    <p:sldId id="348" r:id="rId5"/>
    <p:sldId id="370" r:id="rId6"/>
    <p:sldId id="349" r:id="rId7"/>
    <p:sldId id="367" r:id="rId8"/>
    <p:sldId id="350" r:id="rId9"/>
    <p:sldId id="371" r:id="rId10"/>
    <p:sldId id="351" r:id="rId11"/>
    <p:sldId id="338" r:id="rId12"/>
    <p:sldId id="345" r:id="rId13"/>
    <p:sldId id="352" r:id="rId14"/>
    <p:sldId id="364" r:id="rId15"/>
    <p:sldId id="365" r:id="rId16"/>
    <p:sldId id="353" r:id="rId17"/>
    <p:sldId id="361" r:id="rId18"/>
    <p:sldId id="366" r:id="rId19"/>
    <p:sldId id="354" r:id="rId20"/>
    <p:sldId id="362" r:id="rId21"/>
    <p:sldId id="363" r:id="rId22"/>
    <p:sldId id="356" r:id="rId23"/>
    <p:sldId id="357" r:id="rId24"/>
    <p:sldId id="358" r:id="rId25"/>
    <p:sldId id="359" r:id="rId26"/>
    <p:sldId id="360" r:id="rId27"/>
    <p:sldId id="316" r:id="rId28"/>
    <p:sldId id="291" r:id="rId29"/>
    <p:sldId id="274" r:id="rId30"/>
    <p:sldId id="293" r:id="rId31"/>
    <p:sldId id="286" r:id="rId32"/>
    <p:sldId id="287" r:id="rId33"/>
    <p:sldId id="305" r:id="rId34"/>
    <p:sldId id="288" r:id="rId35"/>
    <p:sldId id="289" r:id="rId36"/>
    <p:sldId id="296" r:id="rId37"/>
    <p:sldId id="297" r:id="rId38"/>
    <p:sldId id="299" r:id="rId39"/>
    <p:sldId id="301" r:id="rId40"/>
    <p:sldId id="285" r:id="rId41"/>
    <p:sldId id="303" r:id="rId42"/>
    <p:sldId id="302" r:id="rId43"/>
    <p:sldId id="281" r:id="rId44"/>
    <p:sldId id="283" r:id="rId45"/>
    <p:sldId id="284" r:id="rId46"/>
    <p:sldId id="304" r:id="rId47"/>
    <p:sldId id="307" r:id="rId48"/>
    <p:sldId id="308" r:id="rId49"/>
    <p:sldId id="309" r:id="rId50"/>
    <p:sldId id="320" r:id="rId51"/>
    <p:sldId id="323" r:id="rId52"/>
    <p:sldId id="337" r:id="rId53"/>
    <p:sldId id="339" r:id="rId54"/>
    <p:sldId id="340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6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Relationship Id="rId2" Type="http://schemas.openxmlformats.org/officeDocument/2006/relationships/image" Target="../media/image74.emf"/><Relationship Id="rId3" Type="http://schemas.openxmlformats.org/officeDocument/2006/relationships/image" Target="../media/image7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image" Target="../media/image76.emf"/><Relationship Id="rId2" Type="http://schemas.openxmlformats.org/officeDocument/2006/relationships/image" Target="../media/image7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8" Type="http://schemas.openxmlformats.org/officeDocument/2006/relationships/image" Target="../media/image72.emf"/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C13DD-909E-B540-9CB3-CEBE0C9877D5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EA218-BC4A-8448-BDB3-F766C75F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7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2DB8-BE77-3847-A0EA-CBA0F15145E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microsoft.com/office/2007/relationships/media" Target="../media/media4.mpg"/><Relationship Id="rId3" Type="http://schemas.openxmlformats.org/officeDocument/2006/relationships/video" Target="../media/media4.mpg"/><Relationship Id="rId4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2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13.emf"/><Relationship Id="rId10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2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0.emf"/><Relationship Id="rId5" Type="http://schemas.openxmlformats.org/officeDocument/2006/relationships/image" Target="../media/image11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3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34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38.emf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1.emf"/><Relationship Id="rId6" Type="http://schemas.openxmlformats.org/officeDocument/2006/relationships/image" Target="../media/image43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6.emf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29.png"/><Relationship Id="rId8" Type="http://schemas.openxmlformats.org/officeDocument/2006/relationships/image" Target="../media/image49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50.emf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gi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69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70.emf"/><Relationship Id="rId15" Type="http://schemas.openxmlformats.org/officeDocument/2006/relationships/oleObject" Target="../embeddings/oleObject23.bin"/><Relationship Id="rId16" Type="http://schemas.openxmlformats.org/officeDocument/2006/relationships/image" Target="../media/image71.emf"/><Relationship Id="rId17" Type="http://schemas.openxmlformats.org/officeDocument/2006/relationships/oleObject" Target="../embeddings/oleObject24.bin"/><Relationship Id="rId18" Type="http://schemas.openxmlformats.org/officeDocument/2006/relationships/image" Target="../media/image7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65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66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67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6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74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7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2.bin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8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76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77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78.emf"/><Relationship Id="rId9" Type="http://schemas.openxmlformats.org/officeDocument/2006/relationships/oleObject" Target="../embeddings/oleObject31.bin"/><Relationship Id="rId10" Type="http://schemas.openxmlformats.org/officeDocument/2006/relationships/image" Target="../media/image7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2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ROMACS" TargetMode="External"/><Relationship Id="rId4" Type="http://schemas.openxmlformats.org/officeDocument/2006/relationships/hyperlink" Target="http://en.wikipedia.org/wiki/LAMMPS" TargetMode="External"/><Relationship Id="rId5" Type="http://schemas.openxmlformats.org/officeDocument/2006/relationships/hyperlink" Target="http://espressomd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List_of_software_for_molecular_mechanics_model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4.png"/><Relationship Id="rId1" Type="http://schemas.microsoft.com/office/2007/relationships/media" Target="../media/media9.mpg"/><Relationship Id="rId2" Type="http://schemas.openxmlformats.org/officeDocument/2006/relationships/video" Target="../media/media9.m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Relationship Id="rId3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554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Relaxation of chromosomes modeled as pinned polymer loop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225" y="4354947"/>
            <a:ext cx="6851650" cy="1752600"/>
          </a:xfrm>
        </p:spPr>
        <p:txBody>
          <a:bodyPr>
            <a:normAutofit/>
          </a:bodyPr>
          <a:lstStyle/>
          <a:p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Wenwen Huang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19.10.2015</a:t>
            </a:r>
          </a:p>
        </p:txBody>
      </p:sp>
    </p:spTree>
    <p:extLst>
      <p:ext uri="{BB962C8B-B14F-4D97-AF65-F5344CB8AC3E}">
        <p14:creationId xmlns:p14="http://schemas.microsoft.com/office/powerpoint/2010/main" val="327830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737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Relaxation time for different T (3D)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438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575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From polymer to particle (1D)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764"/>
            <a:ext cx="9144000" cy="44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4691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Kinetic Monte Carlo simulation</a:t>
            </a:r>
            <a:endParaRPr lang="en-US" sz="2800" dirty="0"/>
          </a:p>
        </p:txBody>
      </p:sp>
      <p:grpSp>
        <p:nvGrpSpPr>
          <p:cNvPr id="78" name="Group 77"/>
          <p:cNvGrpSpPr/>
          <p:nvPr/>
        </p:nvGrpSpPr>
        <p:grpSpPr>
          <a:xfrm>
            <a:off x="711200" y="1264978"/>
            <a:ext cx="7708900" cy="1884622"/>
            <a:chOff x="711200" y="995103"/>
            <a:chExt cx="7708900" cy="18846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200" y="1647825"/>
              <a:ext cx="7708900" cy="1231900"/>
            </a:xfrm>
            <a:prstGeom prst="rect">
              <a:avLst/>
            </a:prstGeom>
          </p:spPr>
        </p:pic>
        <p:sp>
          <p:nvSpPr>
            <p:cNvPr id="67" name="Curved Down Arrow 66"/>
            <p:cNvSpPr/>
            <p:nvPr/>
          </p:nvSpPr>
          <p:spPr>
            <a:xfrm>
              <a:off x="4509770" y="1647825"/>
              <a:ext cx="822960" cy="411479"/>
            </a:xfrm>
            <a:prstGeom prst="curvedDownArrow">
              <a:avLst/>
            </a:prstGeom>
            <a:gradFill flip="none"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Curved Up Arrow 68"/>
            <p:cNvSpPr/>
            <p:nvPr/>
          </p:nvSpPr>
          <p:spPr>
            <a:xfrm rot="10800000">
              <a:off x="3766185" y="1647822"/>
              <a:ext cx="822960" cy="411479"/>
            </a:xfrm>
            <a:prstGeom prst="curvedUp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Curved Down Arrow 69"/>
            <p:cNvSpPr/>
            <p:nvPr/>
          </p:nvSpPr>
          <p:spPr>
            <a:xfrm>
              <a:off x="2407920" y="1647825"/>
              <a:ext cx="822960" cy="411479"/>
            </a:xfrm>
            <a:prstGeom prst="curvedDownArrow">
              <a:avLst/>
            </a:prstGeom>
            <a:gradFill flip="none"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Multiply 70"/>
            <p:cNvSpPr/>
            <p:nvPr/>
          </p:nvSpPr>
          <p:spPr>
            <a:xfrm>
              <a:off x="2487295" y="1422400"/>
              <a:ext cx="624205" cy="567051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6" name="Object 7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8710498"/>
                </p:ext>
              </p:extLst>
            </p:nvPr>
          </p:nvGraphicFramePr>
          <p:xfrm>
            <a:off x="3990228" y="995103"/>
            <a:ext cx="407147" cy="674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85" name="Equation" r:id="rId6" imgW="127000" imgH="165100" progId="Equation.3">
                    <p:embed/>
                  </p:oleObj>
                </mc:Choice>
                <mc:Fallback>
                  <p:oleObj name="Equation" r:id="rId6" imgW="1270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990228" y="995103"/>
                          <a:ext cx="407147" cy="6746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7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6660381"/>
                </p:ext>
              </p:extLst>
            </p:nvPr>
          </p:nvGraphicFramePr>
          <p:xfrm>
            <a:off x="4746625" y="1010983"/>
            <a:ext cx="447675" cy="674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86" name="Equation" r:id="rId8" imgW="139700" imgH="165100" progId="Equation.3">
                    <p:embed/>
                  </p:oleObj>
                </mc:Choice>
                <mc:Fallback>
                  <p:oleObj name="Equation" r:id="rId8" imgW="1397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46625" y="1010983"/>
                          <a:ext cx="447675" cy="6746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" name="TextBox 81"/>
          <p:cNvSpPr txBox="1"/>
          <p:nvPr/>
        </p:nvSpPr>
        <p:spPr>
          <a:xfrm>
            <a:off x="597794" y="3611263"/>
            <a:ext cx="3702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jumping to right:</a:t>
            </a:r>
            <a:endParaRPr lang="en-US" sz="2400" dirty="0"/>
          </a:p>
        </p:txBody>
      </p:sp>
      <p:sp>
        <p:nvSpPr>
          <p:cNvPr id="83" name="TextBox 82"/>
          <p:cNvSpPr txBox="1"/>
          <p:nvPr/>
        </p:nvSpPr>
        <p:spPr>
          <a:xfrm>
            <a:off x="701000" y="5136206"/>
            <a:ext cx="352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jumping to left:</a:t>
            </a:r>
            <a:endParaRPr lang="en-US" sz="24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70" y="3149600"/>
            <a:ext cx="3479800" cy="13335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870" y="4826346"/>
            <a:ext cx="3441700" cy="1168400"/>
          </a:xfrm>
          <a:prstGeom prst="rect">
            <a:avLst/>
          </a:prstGeom>
        </p:spPr>
      </p:pic>
      <p:pic>
        <p:nvPicPr>
          <p:cNvPr id="6" name="asepN10T10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70" y="10541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17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1)</a:t>
            </a:r>
            <a:endParaRPr lang="en-US" sz="2800" dirty="0"/>
          </a:p>
        </p:txBody>
      </p:sp>
      <p:pic>
        <p:nvPicPr>
          <p:cNvPr id="4" name="anima1DN100T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4825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17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1)</a:t>
            </a:r>
            <a:endParaRPr lang="en-US" sz="2800" dirty="0"/>
          </a:p>
        </p:txBody>
      </p:sp>
      <p:pic>
        <p:nvPicPr>
          <p:cNvPr id="2" name="Picture 1" descr="asep_N100_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17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1)</a:t>
            </a:r>
            <a:endParaRPr lang="en-US" sz="2800" dirty="0"/>
          </a:p>
        </p:txBody>
      </p:sp>
      <p:pic>
        <p:nvPicPr>
          <p:cNvPr id="3" name="Picture 2" descr="asep_N100_T1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1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35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10)</a:t>
            </a:r>
            <a:endParaRPr lang="en-US" sz="2800" dirty="0"/>
          </a:p>
        </p:txBody>
      </p:sp>
      <p:pic>
        <p:nvPicPr>
          <p:cNvPr id="2" name="anima1DN100T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8595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35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10)</a:t>
            </a:r>
            <a:endParaRPr lang="en-US" sz="2800" dirty="0"/>
          </a:p>
        </p:txBody>
      </p:sp>
      <p:pic>
        <p:nvPicPr>
          <p:cNvPr id="4" name="Picture 3" descr="asep_N100_T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5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35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10)</a:t>
            </a:r>
            <a:endParaRPr lang="en-US" sz="2800" dirty="0"/>
          </a:p>
        </p:txBody>
      </p:sp>
      <p:pic>
        <p:nvPicPr>
          <p:cNvPr id="2" name="Picture 1" descr="asep_N100_T10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1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36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461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inf.)</a:t>
            </a:r>
            <a:endParaRPr lang="en-US" sz="2800" dirty="0"/>
          </a:p>
        </p:txBody>
      </p:sp>
      <p:pic>
        <p:nvPicPr>
          <p:cNvPr id="2" name="anima1DN100T100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27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287733"/>
            <a:ext cx="7280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Nuclear Oscillation is Non-equilibrium </a:t>
            </a:r>
            <a:endParaRPr lang="en-US" sz="2800" dirty="0"/>
          </a:p>
        </p:txBody>
      </p:sp>
      <p:pic>
        <p:nvPicPr>
          <p:cNvPr id="6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19502" y="1047750"/>
            <a:ext cx="2315748" cy="58102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060297" y="2191720"/>
            <a:ext cx="4196510" cy="4080662"/>
            <a:chOff x="4060297" y="2191720"/>
            <a:chExt cx="4196510" cy="4080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060297" y="2191720"/>
              <a:ext cx="3505200" cy="147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297" y="3998295"/>
              <a:ext cx="4196510" cy="2274087"/>
            </a:xfrm>
            <a:prstGeom prst="rect">
              <a:avLst/>
            </a:prstGeom>
          </p:spPr>
        </p:pic>
        <p:sp>
          <p:nvSpPr>
            <p:cNvPr id="9" name="Left-Right Arrow 8"/>
            <p:cNvSpPr/>
            <p:nvPr/>
          </p:nvSpPr>
          <p:spPr>
            <a:xfrm rot="5400000">
              <a:off x="5716849" y="3954641"/>
              <a:ext cx="928692" cy="349251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3024140" y="1244084"/>
            <a:ext cx="539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chromosome </a:t>
            </a:r>
            <a:r>
              <a:rPr lang="en-US" altLang="zh-CN" sz="2000" dirty="0" smtClean="0"/>
              <a:t>is modeled by </a:t>
            </a:r>
            <a:r>
              <a:rPr lang="en-US" altLang="zh-CN" sz="2000" dirty="0" smtClean="0">
                <a:solidFill>
                  <a:srgbClr val="FF0000"/>
                </a:solidFill>
              </a:rPr>
              <a:t>pinned polymer loop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3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461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inf.)</a:t>
            </a:r>
            <a:endParaRPr lang="en-US" sz="2800" dirty="0"/>
          </a:p>
        </p:txBody>
      </p:sp>
      <p:pic>
        <p:nvPicPr>
          <p:cNvPr id="3" name="Picture 2" descr="asep_N100_Tin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6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65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461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inf.)</a:t>
            </a:r>
            <a:endParaRPr lang="en-US" sz="2800" dirty="0"/>
          </a:p>
        </p:txBody>
      </p:sp>
      <p:pic>
        <p:nvPicPr>
          <p:cNvPr id="2" name="Picture 1" descr="asep_N100_Tinf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7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461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inf.)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449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737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Relaxation time for different T (1D)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727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285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Relaxation --- polymer &amp; particle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293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285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Relaxation --- polymer &amp; particle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469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69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2697" y="3269746"/>
            <a:ext cx="3669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1637410" y="1031875"/>
            <a:ext cx="585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All suggestions and comments </a:t>
            </a:r>
          </a:p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are greatly appreciated!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64601"/>
            <a:ext cx="3079750" cy="2309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040" y="909805"/>
            <a:ext cx="384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Transfer to co-moving frame:</a:t>
            </a:r>
            <a:endParaRPr 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3921125" y="2270125"/>
            <a:ext cx="1539875" cy="841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74" y="1464601"/>
            <a:ext cx="3286125" cy="2464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00" y="4064000"/>
            <a:ext cx="321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driven force on SPB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5900" y="4095750"/>
            <a:ext cx="391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force field and pinned SPB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46125" y="4575408"/>
            <a:ext cx="2114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 For 1D system: </a:t>
            </a:r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476974"/>
              </p:ext>
            </p:extLst>
          </p:nvPr>
        </p:nvGraphicFramePr>
        <p:xfrm>
          <a:off x="1584325" y="4976813"/>
          <a:ext cx="7396163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2" name="Equation" r:id="rId5" imgW="3149600" imgH="482600" progId="Equation.3">
                  <p:embed/>
                </p:oleObj>
              </mc:Choice>
              <mc:Fallback>
                <p:oleObj name="Equation" r:id="rId5" imgW="3149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4325" y="4976813"/>
                        <a:ext cx="7396163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09040" y="274805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34538"/>
              </p:ext>
            </p:extLst>
          </p:nvPr>
        </p:nvGraphicFramePr>
        <p:xfrm>
          <a:off x="3694113" y="4625975"/>
          <a:ext cx="404653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" name="Equation" r:id="rId7" imgW="2349500" imgH="266700" progId="Equation.3">
                  <p:embed/>
                </p:oleObj>
              </mc:Choice>
              <mc:Fallback>
                <p:oleObj name="Equation" r:id="rId7" imgW="2349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4113" y="4625975"/>
                        <a:ext cx="4046537" cy="45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597043"/>
              </p:ext>
            </p:extLst>
          </p:nvPr>
        </p:nvGraphicFramePr>
        <p:xfrm>
          <a:off x="3833813" y="5797550"/>
          <a:ext cx="31845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" name="Equation" r:id="rId9" imgW="1447800" imgH="482600" progId="Equation.3">
                  <p:embed/>
                </p:oleObj>
              </mc:Choice>
              <mc:Fallback>
                <p:oleObj name="Equation" r:id="rId9" imgW="1447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33813" y="5797550"/>
                        <a:ext cx="318452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29879" y="6110288"/>
            <a:ext cx="225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Loop Constraint: 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9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327025" y="1927308"/>
            <a:ext cx="8786788" cy="523220"/>
            <a:chOff x="38597" y="1816267"/>
            <a:chExt cx="8786788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984375" y="1816267"/>
              <a:ext cx="6841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Equivalent to N/2 Fermions in N energy levels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2138692"/>
                </p:ext>
              </p:extLst>
            </p:nvPr>
          </p:nvGraphicFramePr>
          <p:xfrm>
            <a:off x="38597" y="1822534"/>
            <a:ext cx="1474788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" name="Equation" r:id="rId3" imgW="660400" imgH="228600" progId="Equation.3">
                    <p:embed/>
                  </p:oleObj>
                </mc:Choice>
                <mc:Fallback>
                  <p:oleObj name="Equation" r:id="rId3" imgW="660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597" y="1822534"/>
                          <a:ext cx="1474788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ight Arrow 5"/>
            <p:cNvSpPr/>
            <p:nvPr/>
          </p:nvSpPr>
          <p:spPr>
            <a:xfrm>
              <a:off x="1506538" y="1910862"/>
              <a:ext cx="493712" cy="2957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6764"/>
            <a:ext cx="9144000" cy="4405947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407840"/>
              </p:ext>
            </p:extLst>
          </p:nvPr>
        </p:nvGraphicFramePr>
        <p:xfrm>
          <a:off x="3276600" y="944563"/>
          <a:ext cx="28035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" name="Equation" r:id="rId6" imgW="1193800" imgH="482600" progId="Equation.3">
                  <p:embed/>
                </p:oleObj>
              </mc:Choice>
              <mc:Fallback>
                <p:oleObj name="Equation" r:id="rId6" imgW="1193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6600" y="944563"/>
                        <a:ext cx="2803525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8254" y="1173163"/>
            <a:ext cx="206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Hamiltonian: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003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of Equilibrium statistics</a:t>
            </a:r>
            <a:endParaRPr lang="en-US" sz="2800" dirty="0"/>
          </a:p>
        </p:txBody>
      </p:sp>
      <p:pic>
        <p:nvPicPr>
          <p:cNvPr id="2" name="Picture 1" descr="figure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36576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5" y="5318125"/>
            <a:ext cx="1879600" cy="95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1612" y="5609709"/>
            <a:ext cx="5808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ratio between random noise and external force field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184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5500" y="11430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788858"/>
              </p:ext>
            </p:extLst>
          </p:nvPr>
        </p:nvGraphicFramePr>
        <p:xfrm>
          <a:off x="4060825" y="825500"/>
          <a:ext cx="307498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09" name="Equation" r:id="rId3" imgW="1308100" imgH="520700" progId="Equation.3">
                  <p:embed/>
                </p:oleObj>
              </mc:Choice>
              <mc:Fallback>
                <p:oleObj name="Equation" r:id="rId3" imgW="1308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0825" y="825500"/>
                        <a:ext cx="3074988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690116"/>
              </p:ext>
            </p:extLst>
          </p:nvPr>
        </p:nvGraphicFramePr>
        <p:xfrm>
          <a:off x="5022928" y="2174875"/>
          <a:ext cx="1641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0" name="Equation" r:id="rId5" imgW="698500" imgH="215900" progId="Equation.3">
                  <p:embed/>
                </p:oleObj>
              </mc:Choice>
              <mc:Fallback>
                <p:oleObj name="Equation" r:id="rId5" imgW="69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2928" y="2174875"/>
                        <a:ext cx="1641475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5375" y="2174875"/>
            <a:ext cx="3927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By setting  natural temperature unit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57250" y="2777758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Fermi-Dirac distribution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975016"/>
              </p:ext>
            </p:extLst>
          </p:nvPr>
        </p:nvGraphicFramePr>
        <p:xfrm>
          <a:off x="2870200" y="3135313"/>
          <a:ext cx="2835275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1" name="Equation" r:id="rId7" imgW="1206500" imgH="495300" progId="Equation.3">
                  <p:embed/>
                </p:oleObj>
              </mc:Choice>
              <mc:Fallback>
                <p:oleObj name="Equation" r:id="rId7" imgW="1206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0200" y="3135313"/>
                        <a:ext cx="2835275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57250" y="4279533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Statistical Results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59534"/>
              </p:ext>
            </p:extLst>
          </p:nvPr>
        </p:nvGraphicFramePr>
        <p:xfrm>
          <a:off x="1354138" y="4667250"/>
          <a:ext cx="7670800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2" name="Equation" r:id="rId9" imgW="3263900" imgH="482600" progId="Equation.3">
                  <p:embed/>
                </p:oleObj>
              </mc:Choice>
              <mc:Fallback>
                <p:oleObj name="Equation" r:id="rId9" imgW="3263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4138" y="4667250"/>
                        <a:ext cx="7670800" cy="113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7153"/>
              </p:ext>
            </p:extLst>
          </p:nvPr>
        </p:nvGraphicFramePr>
        <p:xfrm>
          <a:off x="1377950" y="5668963"/>
          <a:ext cx="301466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3" name="Equation" r:id="rId11" imgW="1282700" imgH="482600" progId="Equation.3">
                  <p:embed/>
                </p:oleObj>
              </mc:Choice>
              <mc:Fallback>
                <p:oleObj name="Equation" r:id="rId11" imgW="1282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7950" y="5668963"/>
                        <a:ext cx="3014663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53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211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1D Theory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86"/>
            <a:ext cx="9144000" cy="51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01750" y="2192209"/>
            <a:ext cx="4397375" cy="1677954"/>
            <a:chOff x="5635625" y="2349500"/>
            <a:chExt cx="4397375" cy="1677954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8751195"/>
                </p:ext>
              </p:extLst>
            </p:nvPr>
          </p:nvGraphicFramePr>
          <p:xfrm>
            <a:off x="5937250" y="3419408"/>
            <a:ext cx="3300413" cy="608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4" name="Equation" r:id="rId3" imgW="1511300" imgH="279400" progId="Equation.3">
                    <p:embed/>
                  </p:oleObj>
                </mc:Choice>
                <mc:Fallback>
                  <p:oleObj name="Equation" r:id="rId3" imgW="15113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37250" y="3419408"/>
                          <a:ext cx="3300413" cy="6080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5635625" y="2349500"/>
              <a:ext cx="43973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Z</a:t>
              </a:r>
              <a:r>
                <a:rPr lang="en-US" sz="2400" baseline="-25000" dirty="0" smtClean="0"/>
                <a:t>0</a:t>
              </a:r>
              <a:r>
                <a:rPr lang="en-US" sz="2400" dirty="0" smtClean="0"/>
                <a:t> = 0;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 smtClean="0"/>
                <a:t>l</a:t>
              </a:r>
              <a:r>
                <a:rPr lang="en-US" sz="2400" dirty="0" smtClean="0"/>
                <a:t> is almost surely continuous;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/>
                <a:t>l</a:t>
              </a:r>
              <a:r>
                <a:rPr lang="en-US" sz="2400" dirty="0" smtClean="0"/>
                <a:t> has independent increments;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  </a:t>
              </a:r>
              <a:endParaRPr lang="en-US" sz="2400" baseline="-250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09625" y="1600627"/>
            <a:ext cx="528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1: construct </a:t>
            </a:r>
            <a:r>
              <a:rPr lang="en-US" sz="2800" dirty="0">
                <a:solidFill>
                  <a:srgbClr val="000090"/>
                </a:solidFill>
              </a:rPr>
              <a:t>e</a:t>
            </a:r>
            <a:r>
              <a:rPr lang="en-US" sz="2800" dirty="0" smtClean="0">
                <a:solidFill>
                  <a:srgbClr val="000090"/>
                </a:solidFill>
              </a:rPr>
              <a:t>ffective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4422539"/>
            <a:ext cx="3079750" cy="222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702" y="4535742"/>
            <a:ext cx="4222750" cy="1826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883" y="3997163"/>
            <a:ext cx="670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the mean and the variance is determined by: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54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63" y="2264568"/>
            <a:ext cx="4865637" cy="3819525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7739"/>
              </p:ext>
            </p:extLst>
          </p:nvPr>
        </p:nvGraphicFramePr>
        <p:xfrm>
          <a:off x="536040" y="3143730"/>
          <a:ext cx="3732748" cy="539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5" name="Equation" r:id="rId4" imgW="1663700" imgH="241300" progId="Equation.3">
                  <p:embed/>
                </p:oleObj>
              </mc:Choice>
              <mc:Fallback>
                <p:oleObj name="Equation" r:id="rId4" imgW="166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40" y="3143730"/>
                        <a:ext cx="3732748" cy="539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375" y="1558131"/>
            <a:ext cx="503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2: introduce loop condition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665" y="2582068"/>
            <a:ext cx="334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Construct conditional process: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5" y="4461657"/>
            <a:ext cx="3507840" cy="11866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665" y="4061547"/>
            <a:ext cx="84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where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290" y="374985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1D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310"/>
            <a:ext cx="9144000" cy="3146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90" y="1127512"/>
            <a:ext cx="8020585" cy="14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268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D Continuous </a:t>
            </a:r>
            <a:r>
              <a:rPr lang="en-US" sz="3600" dirty="0"/>
              <a:t>M</a:t>
            </a:r>
            <a:r>
              <a:rPr lang="en-US" sz="3600" dirty="0" smtClean="0"/>
              <a:t>odel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143000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Hamiltonian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165327"/>
              </p:ext>
            </p:extLst>
          </p:nvPr>
        </p:nvGraphicFramePr>
        <p:xfrm>
          <a:off x="1179929" y="1706563"/>
          <a:ext cx="32512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6" name="Equation" r:id="rId3" imgW="1384300" imgH="482600" progId="Equation.3">
                  <p:embed/>
                </p:oleObj>
              </mc:Choice>
              <mc:Fallback>
                <p:oleObj name="Equation" r:id="rId3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9929" y="1706563"/>
                        <a:ext cx="3251200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5500" y="336038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30691" y="3872647"/>
            <a:ext cx="3749675" cy="2186649"/>
            <a:chOff x="1295400" y="3745647"/>
            <a:chExt cx="3749675" cy="21866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3745647"/>
              <a:ext cx="3749675" cy="14356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9453" y="5181306"/>
              <a:ext cx="1828800" cy="750990"/>
            </a:xfrm>
            <a:prstGeom prst="rect">
              <a:avLst/>
            </a:prstGeom>
          </p:spPr>
        </p:pic>
      </p:grpSp>
      <p:pic>
        <p:nvPicPr>
          <p:cNvPr id="4" name="Picture 3" descr="R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5" y="1000511"/>
            <a:ext cx="4254499" cy="3190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49" y="4595797"/>
            <a:ext cx="3870325" cy="1960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ight Arrow 14"/>
          <p:cNvSpPr/>
          <p:nvPr/>
        </p:nvSpPr>
        <p:spPr>
          <a:xfrm>
            <a:off x="3886616" y="5588000"/>
            <a:ext cx="793750" cy="471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6494" y="2896542"/>
            <a:ext cx="2465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Heisenberg model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1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46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Adopt </a:t>
            </a:r>
            <a:r>
              <a:rPr lang="en-US" sz="3600" dirty="0" smtClean="0"/>
              <a:t>Brownian Bridge Approach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174268"/>
              </p:ext>
            </p:extLst>
          </p:nvPr>
        </p:nvGraphicFramePr>
        <p:xfrm>
          <a:off x="4927600" y="5913438"/>
          <a:ext cx="41957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7" name="Equation" r:id="rId3" imgW="1739900" imgH="241300" progId="Equation.3">
                  <p:embed/>
                </p:oleObj>
              </mc:Choice>
              <mc:Fallback>
                <p:oleObj name="Equation" r:id="rId3" imgW="173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5913438"/>
                        <a:ext cx="4195763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30250" y="1084748"/>
            <a:ext cx="579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Define Effective 3D stochastic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152" y="5928519"/>
            <a:ext cx="4490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Conditional effective process: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703218"/>
            <a:ext cx="8142288" cy="2576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866" y="4391089"/>
            <a:ext cx="3568618" cy="1388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59" y="4391089"/>
            <a:ext cx="2818716" cy="13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3D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1" y="1132766"/>
            <a:ext cx="8429624" cy="53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22430"/>
            <a:ext cx="618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Pair of Rings with Centromere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016000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Re-label the loops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52500" y="1672372"/>
            <a:ext cx="7762875" cy="2677378"/>
            <a:chOff x="952500" y="1799372"/>
            <a:chExt cx="7762875" cy="2677378"/>
          </a:xfrm>
        </p:grpSpPr>
        <p:pic>
          <p:nvPicPr>
            <p:cNvPr id="2" name="Picture 1" descr="centrome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799372"/>
              <a:ext cx="3569837" cy="2677378"/>
            </a:xfrm>
            <a:prstGeom prst="rect">
              <a:avLst/>
            </a:prstGeom>
          </p:spPr>
        </p:pic>
        <p:pic>
          <p:nvPicPr>
            <p:cNvPr id="10" name="Picture 9" descr="centrome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375" y="1809750"/>
              <a:ext cx="3556000" cy="266700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4601712" y="3032125"/>
              <a:ext cx="494163" cy="34925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09625" y="44069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Brownian Bridge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2" y="4970859"/>
            <a:ext cx="3517900" cy="1649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24" y="4970859"/>
            <a:ext cx="3580413" cy="16063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668" y="5409290"/>
            <a:ext cx="6967087" cy="1018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487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437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5" y="2312283"/>
            <a:ext cx="6870165" cy="440284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86915" y="1490018"/>
            <a:ext cx="7090690" cy="679390"/>
            <a:chOff x="968375" y="1037616"/>
            <a:chExt cx="7471690" cy="7309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375" y="1089214"/>
              <a:ext cx="5471440" cy="6476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9815" y="1037616"/>
              <a:ext cx="2000250" cy="73098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25500" y="1032261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Theoretical Result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7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1)</a:t>
            </a:r>
            <a:endParaRPr lang="en-US" sz="2800" dirty="0"/>
          </a:p>
        </p:txBody>
      </p:sp>
      <p:pic>
        <p:nvPicPr>
          <p:cNvPr id="7" name="animaT1R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4825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3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0px-Meiosis_Overview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445071"/>
            <a:ext cx="5715000" cy="359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Meiosis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67000" y="2492375"/>
            <a:ext cx="15875" cy="18415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04875" y="4206875"/>
            <a:ext cx="8366125" cy="2460625"/>
            <a:chOff x="904875" y="4206875"/>
            <a:chExt cx="8366125" cy="2460625"/>
          </a:xfrm>
        </p:grpSpPr>
        <p:sp>
          <p:nvSpPr>
            <p:cNvPr id="13" name="Rounded Rectangle 12"/>
            <p:cNvSpPr/>
            <p:nvPr/>
          </p:nvSpPr>
          <p:spPr>
            <a:xfrm>
              <a:off x="904875" y="4206875"/>
              <a:ext cx="8014360" cy="24606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9875" y="4333875"/>
              <a:ext cx="20320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Prophase I</a:t>
              </a:r>
              <a:endParaRPr lang="en-US" sz="3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2875" y="4979552"/>
              <a:ext cx="404812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Chromosome movements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Pairing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Recombination</a:t>
              </a:r>
            </a:p>
          </p:txBody>
        </p:sp>
        <p:pic>
          <p:nvPicPr>
            <p:cNvPr id="16" name="Picture 15" descr="9pro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715" y="4381500"/>
              <a:ext cx="3517160" cy="207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72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32381" y="1339712"/>
            <a:ext cx="385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Inertia-less assumption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51267"/>
              </p:ext>
            </p:extLst>
          </p:nvPr>
        </p:nvGraphicFramePr>
        <p:xfrm>
          <a:off x="5864225" y="1330473"/>
          <a:ext cx="12652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3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4225" y="1330473"/>
                        <a:ext cx="12652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013854"/>
              </p:ext>
            </p:extLst>
          </p:nvPr>
        </p:nvGraphicFramePr>
        <p:xfrm>
          <a:off x="1306513" y="2198688"/>
          <a:ext cx="51831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4" name="Equation" r:id="rId5" imgW="1587500" imgH="241300" progId="Equation.3">
                  <p:embed/>
                </p:oleObj>
              </mc:Choice>
              <mc:Fallback>
                <p:oleObj name="Equation" r:id="rId5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6513" y="2198688"/>
                        <a:ext cx="5183187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369202" y="3118577"/>
            <a:ext cx="3546771" cy="538367"/>
            <a:chOff x="1369202" y="3532378"/>
            <a:chExt cx="3546771" cy="538367"/>
          </a:xfrm>
        </p:grpSpPr>
        <p:sp>
          <p:nvSpPr>
            <p:cNvPr id="2" name="TextBox 1"/>
            <p:cNvSpPr txBox="1"/>
            <p:nvPr/>
          </p:nvSpPr>
          <p:spPr>
            <a:xfrm>
              <a:off x="1703735" y="3532378"/>
              <a:ext cx="321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the index of bead </a:t>
              </a: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1431064"/>
                </p:ext>
              </p:extLst>
            </p:nvPr>
          </p:nvGraphicFramePr>
          <p:xfrm>
            <a:off x="1369202" y="3553220"/>
            <a:ext cx="277813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05" name="Equation" r:id="rId7" imgW="88900" imgH="165100" progId="Equation.3">
                    <p:embed/>
                  </p:oleObj>
                </mc:Choice>
                <mc:Fallback>
                  <p:oleObj name="Equation" r:id="rId7" imgW="88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9202" y="3553220"/>
                          <a:ext cx="277813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298575" y="3588379"/>
            <a:ext cx="3988568" cy="631825"/>
            <a:chOff x="1298575" y="4002180"/>
            <a:chExt cx="3988568" cy="631825"/>
          </a:xfrm>
        </p:grpSpPr>
        <p:sp>
          <p:nvSpPr>
            <p:cNvPr id="11" name="TextBox 10"/>
            <p:cNvSpPr txBox="1"/>
            <p:nvPr/>
          </p:nvSpPr>
          <p:spPr>
            <a:xfrm>
              <a:off x="1703735" y="4070745"/>
              <a:ext cx="3583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hydrodynamic force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461142"/>
                </p:ext>
              </p:extLst>
            </p:nvPr>
          </p:nvGraphicFramePr>
          <p:xfrm>
            <a:off x="1298575" y="4002180"/>
            <a:ext cx="4984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06" name="Equation" r:id="rId9" imgW="190500" imgH="241300" progId="Equation.3">
                    <p:embed/>
                  </p:oleObj>
                </mc:Choice>
                <mc:Fallback>
                  <p:oleObj name="Equation" r:id="rId9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8575" y="4002180"/>
                          <a:ext cx="498475" cy="63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1281113" y="4151313"/>
            <a:ext cx="6765173" cy="630237"/>
            <a:chOff x="1281113" y="4565114"/>
            <a:chExt cx="6765173" cy="630237"/>
          </a:xfrm>
        </p:grpSpPr>
        <p:sp>
          <p:nvSpPr>
            <p:cNvPr id="13" name="TextBox 12"/>
            <p:cNvSpPr txBox="1"/>
            <p:nvPr/>
          </p:nvSpPr>
          <p:spPr>
            <a:xfrm>
              <a:off x="1703735" y="4603640"/>
              <a:ext cx="6342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represents force generate from potential </a:t>
              </a: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2476898"/>
                </p:ext>
              </p:extLst>
            </p:nvPr>
          </p:nvGraphicFramePr>
          <p:xfrm>
            <a:off x="1281113" y="4565114"/>
            <a:ext cx="531812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07" name="Equation" r:id="rId11" imgW="203200" imgH="241300" progId="Equation.3">
                    <p:embed/>
                  </p:oleObj>
                </mc:Choice>
                <mc:Fallback>
                  <p:oleObj name="Equation" r:id="rId11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81113" y="4565114"/>
                          <a:ext cx="531812" cy="6302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1300163" y="4714875"/>
            <a:ext cx="6721928" cy="630238"/>
            <a:chOff x="1300163" y="5128676"/>
            <a:chExt cx="6721928" cy="630238"/>
          </a:xfrm>
        </p:grpSpPr>
        <p:sp>
          <p:nvSpPr>
            <p:cNvPr id="14" name="TextBox 13"/>
            <p:cNvSpPr txBox="1"/>
            <p:nvPr/>
          </p:nvSpPr>
          <p:spPr>
            <a:xfrm>
              <a:off x="1703735" y="5141303"/>
              <a:ext cx="6318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constraint force to keep the rod length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2090695"/>
                </p:ext>
              </p:extLst>
            </p:nvPr>
          </p:nvGraphicFramePr>
          <p:xfrm>
            <a:off x="1300163" y="5128676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08" name="Equation" r:id="rId13" imgW="190500" imgH="241300" progId="Equation.3">
                    <p:embed/>
                  </p:oleObj>
                </mc:Choice>
                <mc:Fallback>
                  <p:oleObj name="Equation" r:id="rId13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00163" y="5128676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1255713" y="5762625"/>
            <a:ext cx="3145495" cy="630238"/>
            <a:chOff x="1255713" y="5691280"/>
            <a:chExt cx="3145495" cy="630238"/>
          </a:xfrm>
        </p:grpSpPr>
        <p:sp>
          <p:nvSpPr>
            <p:cNvPr id="15" name="TextBox 14"/>
            <p:cNvSpPr txBox="1"/>
            <p:nvPr/>
          </p:nvSpPr>
          <p:spPr>
            <a:xfrm>
              <a:off x="1703735" y="5707496"/>
              <a:ext cx="269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external force </a:t>
              </a:r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7439762"/>
                </p:ext>
              </p:extLst>
            </p:nvPr>
          </p:nvGraphicFramePr>
          <p:xfrm>
            <a:off x="1255713" y="5691280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09" name="Equation" r:id="rId15" imgW="190500" imgH="241300" progId="Equation.3">
                    <p:embed/>
                  </p:oleObj>
                </mc:Choice>
                <mc:Fallback>
                  <p:oleObj name="Equation" r:id="rId15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55713" y="5691280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293813" y="5238750"/>
            <a:ext cx="3202576" cy="630238"/>
            <a:chOff x="1298394" y="5129157"/>
            <a:chExt cx="3202576" cy="630238"/>
          </a:xfrm>
        </p:grpSpPr>
        <p:sp>
          <p:nvSpPr>
            <p:cNvPr id="28" name="TextBox 27"/>
            <p:cNvSpPr txBox="1"/>
            <p:nvPr/>
          </p:nvSpPr>
          <p:spPr>
            <a:xfrm>
              <a:off x="1703735" y="5141303"/>
              <a:ext cx="2797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</a:t>
              </a:r>
              <a:r>
                <a:rPr lang="en-US" sz="2800" dirty="0" err="1" smtClean="0"/>
                <a:t>brownian</a:t>
              </a:r>
              <a:r>
                <a:rPr lang="en-US" sz="2800" dirty="0" smtClean="0"/>
                <a:t> force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8352342"/>
                </p:ext>
              </p:extLst>
            </p:nvPr>
          </p:nvGraphicFramePr>
          <p:xfrm>
            <a:off x="1298394" y="5129157"/>
            <a:ext cx="498475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10" name="Equation" r:id="rId17" imgW="190500" imgH="241300" progId="Equation.3">
                    <p:embed/>
                  </p:oleObj>
                </mc:Choice>
                <mc:Fallback>
                  <p:oleObj name="Equation" r:id="rId17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98394" y="5129157"/>
                          <a:ext cx="498475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919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228991"/>
              </p:ext>
            </p:extLst>
          </p:nvPr>
        </p:nvGraphicFramePr>
        <p:xfrm>
          <a:off x="1398535" y="1904529"/>
          <a:ext cx="5448402" cy="260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1" name="Equation" r:id="rId3" imgW="2679700" imgH="1282700" progId="Equation.3">
                  <p:embed/>
                </p:oleObj>
              </mc:Choice>
              <mc:Fallback>
                <p:oleObj name="Equation" r:id="rId3" imgW="2679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8535" y="1904529"/>
                        <a:ext cx="5448402" cy="260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148815"/>
              </p:ext>
            </p:extLst>
          </p:nvPr>
        </p:nvGraphicFramePr>
        <p:xfrm>
          <a:off x="898525" y="1184275"/>
          <a:ext cx="5970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2" name="Equation" r:id="rId5" imgW="1828800" imgH="241300" progId="Equation.3">
                  <p:embed/>
                </p:oleObj>
              </mc:Choice>
              <mc:Fallback>
                <p:oleObj name="Equation" r:id="rId5" imgW="182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525" y="1184275"/>
                        <a:ext cx="597058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455886"/>
              </p:ext>
            </p:extLst>
          </p:nvPr>
        </p:nvGraphicFramePr>
        <p:xfrm>
          <a:off x="1708150" y="5041900"/>
          <a:ext cx="551338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3" name="Equation" r:id="rId7" imgW="1689100" imgH="393700" progId="Equation.3">
                  <p:embed/>
                </p:oleObj>
              </mc:Choice>
              <mc:Fallback>
                <p:oleObj name="Equation" r:id="rId7" imgW="1689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8150" y="5041900"/>
                        <a:ext cx="5513388" cy="12842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1753" y="4447206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Dynamical differential equation: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060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1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Numerical Scheme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07791" y="123669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Predictor-corrector algorithm: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75702" y="1866698"/>
            <a:ext cx="449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1</a:t>
            </a:r>
            <a:r>
              <a:rPr lang="en-US" sz="2400" dirty="0" smtClean="0"/>
              <a:t>: predict using known forces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45458"/>
              </p:ext>
            </p:extLst>
          </p:nvPr>
        </p:nvGraphicFramePr>
        <p:xfrm>
          <a:off x="2036763" y="2328863"/>
          <a:ext cx="56562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5" name="Equation" r:id="rId3" imgW="2273300" imgH="241300" progId="Equation.3">
                  <p:embed/>
                </p:oleObj>
              </mc:Choice>
              <mc:Fallback>
                <p:oleObj name="Equation" r:id="rId3" imgW="2273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6763" y="2328863"/>
                        <a:ext cx="5656262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7160" y="2928459"/>
            <a:ext cx="491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2</a:t>
            </a:r>
            <a:r>
              <a:rPr lang="en-US" sz="2400" dirty="0" smtClean="0"/>
              <a:t>: correct using constraint force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73913"/>
              </p:ext>
            </p:extLst>
          </p:nvPr>
        </p:nvGraphicFramePr>
        <p:xfrm>
          <a:off x="2022289" y="3390124"/>
          <a:ext cx="45831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6" name="Equation" r:id="rId5" imgW="1841500" imgH="241300" progId="Equation.3">
                  <p:embed/>
                </p:oleObj>
              </mc:Choice>
              <mc:Fallback>
                <p:oleObj name="Equation" r:id="rId5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2289" y="3390124"/>
                        <a:ext cx="4583113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6850" y="3894192"/>
            <a:ext cx="63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3</a:t>
            </a:r>
            <a:r>
              <a:rPr lang="en-US" sz="2400" dirty="0" smtClean="0"/>
              <a:t>: substitute eq. </a:t>
            </a:r>
            <a:r>
              <a:rPr lang="en-US" sz="2400" dirty="0" smtClean="0">
                <a:solidFill>
                  <a:srgbClr val="FF0000"/>
                </a:solidFill>
              </a:rPr>
              <a:t>(*) </a:t>
            </a:r>
            <a:r>
              <a:rPr lang="en-US" sz="2400" dirty="0" smtClean="0"/>
              <a:t>to constraint equations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47913"/>
              </p:ext>
            </p:extLst>
          </p:nvPr>
        </p:nvGraphicFramePr>
        <p:xfrm>
          <a:off x="2207812" y="4425950"/>
          <a:ext cx="2751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7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12" y="4425950"/>
                        <a:ext cx="2751137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89870" y="5026025"/>
            <a:ext cx="5567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a set of nonlinear algebraic equation</a:t>
            </a:r>
            <a:r>
              <a:rPr lang="en-US" altLang="zh-CN" sz="2400" dirty="0" smtClean="0"/>
              <a:t>s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6857620" y="5110854"/>
            <a:ext cx="420478" cy="370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88272"/>
              </p:ext>
            </p:extLst>
          </p:nvPr>
        </p:nvGraphicFramePr>
        <p:xfrm>
          <a:off x="7349450" y="4940411"/>
          <a:ext cx="532712" cy="67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8" name="Equation" r:id="rId9" imgW="190500" imgH="241300" progId="Equation.3">
                  <p:embed/>
                </p:oleObj>
              </mc:Choice>
              <mc:Fallback>
                <p:oleObj name="Equation" r:id="rId9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9450" y="4940411"/>
                        <a:ext cx="532712" cy="67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49556" y="3475738"/>
            <a:ext cx="43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(*)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75702" y="5844476"/>
            <a:ext cx="7185968" cy="549887"/>
            <a:chOff x="1175702" y="5930090"/>
            <a:chExt cx="7185968" cy="549887"/>
          </a:xfrm>
        </p:grpSpPr>
        <p:sp>
          <p:nvSpPr>
            <p:cNvPr id="19" name="TextBox 18"/>
            <p:cNvSpPr txBox="1"/>
            <p:nvPr/>
          </p:nvSpPr>
          <p:spPr>
            <a:xfrm>
              <a:off x="1175702" y="5930090"/>
              <a:ext cx="5871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</a:rPr>
                <a:t>Step 4</a:t>
              </a:r>
              <a:r>
                <a:rPr lang="en-US" sz="2400" dirty="0" smtClean="0"/>
                <a:t>: re-substitute       to </a:t>
              </a:r>
              <a:r>
                <a:rPr lang="en-US" sz="2400" dirty="0" smtClean="0">
                  <a:solidFill>
                    <a:srgbClr val="FF0000"/>
                  </a:solidFill>
                </a:rPr>
                <a:t>(*) </a:t>
              </a:r>
              <a:r>
                <a:rPr lang="en-US" sz="2400" dirty="0" smtClean="0"/>
                <a:t>obtain the final 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7160662"/>
                </p:ext>
              </p:extLst>
            </p:nvPr>
          </p:nvGraphicFramePr>
          <p:xfrm>
            <a:off x="3826841" y="5944359"/>
            <a:ext cx="407071" cy="515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89" name="Equation" r:id="rId11" imgW="190500" imgH="241300" progId="Equation.3">
                    <p:embed/>
                  </p:oleObj>
                </mc:Choice>
                <mc:Fallback>
                  <p:oleObj name="Equation" r:id="rId11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26841" y="5944359"/>
                          <a:ext cx="407071" cy="5156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6174771"/>
                </p:ext>
              </p:extLst>
            </p:nvPr>
          </p:nvGraphicFramePr>
          <p:xfrm>
            <a:off x="6975365" y="5944359"/>
            <a:ext cx="1386305" cy="53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" name="Equation" r:id="rId12" imgW="558800" imgH="215900" progId="Equation.3">
                    <p:embed/>
                  </p:oleObj>
                </mc:Choice>
                <mc:Fallback>
                  <p:oleObj name="Equation" r:id="rId12" imgW="558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975365" y="5944359"/>
                          <a:ext cx="1386305" cy="535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1618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427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Parameter Estimation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1381" y="1366798"/>
            <a:ext cx="84265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Length of Chromosomes in base pairs</a:t>
            </a:r>
            <a:r>
              <a:rPr lang="en-US" sz="28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There are </a:t>
            </a:r>
            <a:r>
              <a:rPr lang="en-US" sz="2400" dirty="0" smtClean="0">
                <a:solidFill>
                  <a:srgbClr val="FF0000"/>
                </a:solidFill>
              </a:rPr>
              <a:t>3 pairs </a:t>
            </a:r>
            <a:r>
              <a:rPr lang="en-US" sz="2400" dirty="0" smtClean="0"/>
              <a:t>of chromosomes in prophase fission yeast</a:t>
            </a:r>
            <a:endParaRPr lang="en-US" sz="2400" dirty="0"/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I:   5.579.133 </a:t>
            </a:r>
            <a:r>
              <a:rPr lang="en-US" sz="2400" dirty="0" err="1"/>
              <a:t>bp</a:t>
            </a:r>
            <a:r>
              <a:rPr lang="en-US" sz="2400" dirty="0"/>
              <a:t> ~ 5,6Mbp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II:  4.539.804 </a:t>
            </a:r>
            <a:r>
              <a:rPr lang="en-US" sz="2400" dirty="0" err="1"/>
              <a:t>bp</a:t>
            </a:r>
            <a:r>
              <a:rPr lang="en-US" sz="2400" dirty="0"/>
              <a:t> ~ 4,5Mbp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III: 2.452.833 </a:t>
            </a:r>
            <a:r>
              <a:rPr lang="en-US" sz="2400" dirty="0" err="1"/>
              <a:t>bp</a:t>
            </a:r>
            <a:r>
              <a:rPr lang="en-US" sz="2400" dirty="0"/>
              <a:t> ~ 2,5Mbp 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Compaction ratio of chromosomes: ~ 100bp/</a:t>
            </a:r>
            <a:r>
              <a:rPr lang="en-US" sz="2800" dirty="0" smtClean="0"/>
              <a:t>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Kuhn </a:t>
            </a:r>
            <a:r>
              <a:rPr lang="en-US" sz="2800" dirty="0" smtClean="0"/>
              <a:t>length(rod length): </a:t>
            </a:r>
            <a:r>
              <a:rPr lang="en-US" sz="2800" dirty="0"/>
              <a:t>~ 100nm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System size for 3 </a:t>
            </a:r>
            <a:r>
              <a:rPr lang="en-US" sz="2800" dirty="0"/>
              <a:t>pairs of </a:t>
            </a:r>
            <a:r>
              <a:rPr lang="en-US" sz="2800" dirty="0" smtClean="0"/>
              <a:t>chromosomes: </a:t>
            </a:r>
            <a:r>
              <a:rPr lang="en-US" sz="2800" dirty="0"/>
              <a:t>~ 2000-3000</a:t>
            </a:r>
          </a:p>
          <a:p>
            <a:r>
              <a:rPr lang="en-US" sz="2400" dirty="0" smtClean="0"/>
              <a:t>         monomers </a:t>
            </a:r>
            <a:r>
              <a:rPr lang="en-US" sz="2400" dirty="0"/>
              <a:t>in one </a:t>
            </a:r>
            <a:r>
              <a:rPr lang="en-US" sz="2400" dirty="0" smtClean="0"/>
              <a:t>ring </a:t>
            </a:r>
            <a:r>
              <a:rPr lang="en-US" sz="2400" dirty="0"/>
              <a:t>: </a:t>
            </a:r>
            <a:r>
              <a:rPr lang="en-US" sz="2400" dirty="0" smtClean="0"/>
              <a:t>200</a:t>
            </a:r>
            <a:r>
              <a:rPr lang="en-US" sz="2400" dirty="0"/>
              <a:t> ~ </a:t>
            </a:r>
            <a:r>
              <a:rPr lang="en-US" sz="2400" dirty="0" smtClean="0"/>
              <a:t>600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25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4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Initial configuration</a:t>
            </a:r>
            <a:endParaRPr lang="en-US" sz="3600" dirty="0"/>
          </a:p>
        </p:txBody>
      </p:sp>
      <p:pic>
        <p:nvPicPr>
          <p:cNvPr id="2" name="Picture 1" descr="intial config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20800"/>
            <a:ext cx="773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4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342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 Movie</a:t>
            </a:r>
            <a:endParaRPr lang="en-US" sz="3600" dirty="0"/>
          </a:p>
        </p:txBody>
      </p:sp>
      <p:pic>
        <p:nvPicPr>
          <p:cNvPr id="4" name="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8250"/>
            <a:ext cx="914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2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Problem</a:t>
            </a:r>
            <a:endParaRPr lang="en-US" sz="2400" dirty="0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5" y="1175321"/>
            <a:ext cx="3868385" cy="2901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8225" y="1842071"/>
            <a:ext cx="3505200" cy="1473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889500" y="1952625"/>
            <a:ext cx="2000250" cy="920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8041" y="4458271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Toy model with 100 beads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12026" y="4572000"/>
            <a:ext cx="260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Real System</a:t>
            </a:r>
            <a:endParaRPr lang="en-US" sz="2800" dirty="0"/>
          </a:p>
        </p:txBody>
      </p:sp>
      <p:cxnSp>
        <p:nvCxnSpPr>
          <p:cNvPr id="6" name="Straight Arrow Connector 5"/>
          <p:cNvCxnSpPr>
            <a:endCxn id="14" idx="1"/>
          </p:cNvCxnSpPr>
          <p:nvPr/>
        </p:nvCxnSpPr>
        <p:spPr>
          <a:xfrm>
            <a:off x="4656531" y="4826000"/>
            <a:ext cx="1655495" cy="761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1846" y="5641218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Solution: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537503" y="5738172"/>
            <a:ext cx="3222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Parallel computation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7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9190" y="348015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Ways to go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3125" y="1190625"/>
            <a:ext cx="77762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Use some </a:t>
            </a:r>
            <a:r>
              <a:rPr lang="en-US" sz="2800" dirty="0"/>
              <a:t>kinds of </a:t>
            </a:r>
            <a:r>
              <a:rPr lang="en-US" sz="2800" dirty="0" smtClean="0"/>
              <a:t>sophisticated MD packages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Advantage: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 easier to go, parallelize automatically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Disadvantage: </a:t>
            </a:r>
          </a:p>
          <a:p>
            <a:pPr lvl="1"/>
            <a:r>
              <a:rPr lang="en-US" sz="2400" dirty="0" smtClean="0"/>
              <a:t>	cannot control some details, e.g. random force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not so flexible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Write a parallel program  </a:t>
            </a:r>
          </a:p>
          <a:p>
            <a:pPr lvl="1"/>
            <a:r>
              <a:rPr lang="en-US" sz="2400" dirty="0" smtClean="0"/>
              <a:t>Totally under control but need more time on technique details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440" y="513274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My Strategy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47191" y="5929780"/>
            <a:ext cx="309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Try MD packages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8176" y="5773634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Write a parallel program 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9025" y="6281634"/>
            <a:ext cx="24130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1150" y="5868884"/>
            <a:ext cx="1572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Doesn’t work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71500" y="381000"/>
            <a:ext cx="34992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List of MD packages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349375" y="1173460"/>
            <a:ext cx="566737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u="sng" dirty="0">
                <a:hlinkClick r:id="rId2"/>
              </a:rPr>
              <a:t>http://en.wikipedia.org/wiki/List_of_software_for_molecular_mechanics_modeling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644525" y="2089150"/>
            <a:ext cx="3106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Rules of selection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33500" y="2753301"/>
            <a:ext cx="430117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No commercial, should be free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Need GPU acceleration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Widely used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925" y="4194175"/>
            <a:ext cx="3335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Selected packages: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311275" y="4890076"/>
            <a:ext cx="16466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3"/>
              </a:rPr>
              <a:t>Gromacs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4"/>
              </a:rPr>
              <a:t>LAMMPS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5"/>
              </a:rPr>
              <a:t>ESPResSo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148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1)</a:t>
            </a:r>
            <a:endParaRPr lang="en-US" sz="2800" dirty="0"/>
          </a:p>
        </p:txBody>
      </p:sp>
      <p:pic>
        <p:nvPicPr>
          <p:cNvPr id="4" name="Picture 3" descr="bd_N100_T1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1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3143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(N=500)</a:t>
            </a:r>
            <a:endParaRPr lang="en-US" sz="3600" dirty="0"/>
          </a:p>
        </p:txBody>
      </p:sp>
      <p:pic>
        <p:nvPicPr>
          <p:cNvPr id="2" name="Picture 1" descr="r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02931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0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urnover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500" y="1115483"/>
            <a:ext cx="5628830" cy="56288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812" y="358027"/>
            <a:ext cx="3805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Tumbling dynamics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6527" y="603276"/>
            <a:ext cx="492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Philipp S. </a:t>
            </a:r>
            <a:r>
              <a:rPr lang="en-US" u="sng" dirty="0" smtClean="0"/>
              <a:t>Lang </a:t>
            </a:r>
            <a:r>
              <a:rPr lang="en-US" u="sng" dirty="0" err="1" smtClean="0"/>
              <a:t>etal</a:t>
            </a:r>
            <a:r>
              <a:rPr lang="en-US" u="sng" dirty="0" smtClean="0"/>
              <a:t>. Phys</a:t>
            </a:r>
            <a:r>
              <a:rPr lang="en-US" u="sng" dirty="0"/>
              <a:t>. Rev. E 89, </a:t>
            </a:r>
            <a:r>
              <a:rPr lang="en-US" u="sng" dirty="0" smtClean="0"/>
              <a:t>022606 (2014)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4834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Fission Yeast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2" name="Picture 1" descr="schizo-fissionyeast-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" y="1411336"/>
            <a:ext cx="4953000" cy="4216494"/>
          </a:xfrm>
          <a:prstGeom prst="rect">
            <a:avLst/>
          </a:prstGeom>
        </p:spPr>
      </p:pic>
      <p:pic>
        <p:nvPicPr>
          <p:cNvPr id="3" name="Picture 2" descr="image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0672" y="1587500"/>
            <a:ext cx="898278" cy="3087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7892" y="4951694"/>
            <a:ext cx="2481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Sketch of fission yeast </a:t>
            </a:r>
          </a:p>
          <a:p>
            <a:r>
              <a:rPr lang="en-US" sz="2000" dirty="0" smtClean="0"/>
              <a:t>during cell division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952500" y="5793085"/>
            <a:ext cx="3698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/>
              <a:t>Rhind</a:t>
            </a:r>
            <a:r>
              <a:rPr lang="en-US" u="sng" dirty="0"/>
              <a:t> N et </a:t>
            </a:r>
            <a:r>
              <a:rPr lang="en-US" u="sng" dirty="0" smtClean="0"/>
              <a:t>al. </a:t>
            </a:r>
            <a:r>
              <a:rPr lang="en-US" u="sng" dirty="0"/>
              <a:t>Science. April 21, 2011</a:t>
            </a:r>
          </a:p>
        </p:txBody>
      </p:sp>
    </p:spTree>
    <p:extLst>
      <p:ext uri="{BB962C8B-B14F-4D97-AF65-F5344CB8AC3E}">
        <p14:creationId xmlns:p14="http://schemas.microsoft.com/office/powerpoint/2010/main" val="381241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Chromosome Movement 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8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3875" y="1016000"/>
            <a:ext cx="2315748" cy="5810250"/>
          </a:xfrm>
          <a:prstGeom prst="rect">
            <a:avLst/>
          </a:prstGeom>
        </p:spPr>
      </p:pic>
      <p:sp>
        <p:nvSpPr>
          <p:cNvPr id="12" name="Shape 198"/>
          <p:cNvSpPr/>
          <p:nvPr/>
        </p:nvSpPr>
        <p:spPr>
          <a:xfrm>
            <a:off x="5193898" y="5600699"/>
            <a:ext cx="3590925" cy="9937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Chikashige et al., Science </a:t>
            </a:r>
            <a:r>
              <a:rPr u="sng" dirty="0" smtClean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1994</a:t>
            </a:r>
            <a:endParaRPr u="sng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Yamamoto et al, JCB 1999</a:t>
            </a: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Ding et al., DevCell 2004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9350" y="2206625"/>
            <a:ext cx="3505200" cy="1473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651000" y="4572000"/>
            <a:ext cx="2413000" cy="198437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66898" y="1419047"/>
            <a:ext cx="385233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chemeClr val="tx2"/>
                </a:solidFill>
              </a:rPr>
              <a:t>3 pairs of chromosomes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Telomere bond to SPB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Oscillation is driven by SPB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4490" y="3162211"/>
            <a:ext cx="361033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</a:t>
            </a:r>
            <a:r>
              <a:rPr lang="en-US" sz="2400" dirty="0">
                <a:solidFill>
                  <a:srgbClr val="FF0000"/>
                </a:solidFill>
              </a:rPr>
              <a:t>the mean </a:t>
            </a:r>
            <a:r>
              <a:rPr lang="en-US" sz="2400" dirty="0" smtClean="0">
                <a:solidFill>
                  <a:srgbClr val="FF0000"/>
                </a:solidFill>
              </a:rPr>
              <a:t>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Homologous chromosomes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paring and recombination</a:t>
            </a:r>
          </a:p>
        </p:txBody>
      </p:sp>
    </p:spTree>
    <p:extLst>
      <p:ext uri="{BB962C8B-B14F-4D97-AF65-F5344CB8AC3E}">
        <p14:creationId xmlns:p14="http://schemas.microsoft.com/office/powerpoint/2010/main" val="117648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2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7323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Model chromosome by polymer loops</a:t>
            </a:r>
            <a:endParaRPr lang="en-US" sz="3600" dirty="0"/>
          </a:p>
        </p:txBody>
      </p:sp>
      <p:pic>
        <p:nvPicPr>
          <p:cNvPr id="11" name="Picture 10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121" y="3702845"/>
            <a:ext cx="3079750" cy="230981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94125" y="5040313"/>
            <a:ext cx="1539875" cy="5873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7712" y="3709790"/>
            <a:ext cx="3135314" cy="23514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54559" y="4691559"/>
            <a:ext cx="1958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co-moving frame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26456" y="2728910"/>
            <a:ext cx="1745058" cy="7334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9018" y="1157488"/>
            <a:ext cx="7352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One </a:t>
            </a:r>
            <a:r>
              <a:rPr lang="en-US" sz="2400" dirty="0">
                <a:solidFill>
                  <a:schemeClr val="tx2"/>
                </a:solidFill>
              </a:rPr>
              <a:t>Chromosome is represented by a </a:t>
            </a:r>
            <a:r>
              <a:rPr lang="en-US" sz="2400" dirty="0" smtClean="0">
                <a:solidFill>
                  <a:schemeClr val="tx2"/>
                </a:solidFill>
              </a:rPr>
              <a:t>polymer </a:t>
            </a:r>
            <a:r>
              <a:rPr lang="en-US" sz="2400" dirty="0">
                <a:solidFill>
                  <a:schemeClr val="tx2"/>
                </a:solidFill>
              </a:rPr>
              <a:t>ring with </a:t>
            </a:r>
            <a:r>
              <a:rPr lang="en-US" sz="2400" dirty="0" smtClean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chemeClr val="tx2"/>
                </a:solidFill>
              </a:rPr>
              <a:t>driven bead be the </a:t>
            </a:r>
            <a:r>
              <a:rPr lang="en-US" sz="2400" b="1" dirty="0">
                <a:solidFill>
                  <a:srgbClr val="FF0000"/>
                </a:solidFill>
              </a:rPr>
              <a:t>SPB</a:t>
            </a:r>
            <a:r>
              <a:rPr lang="en-US" sz="2400" dirty="0">
                <a:solidFill>
                  <a:schemeClr val="tx2"/>
                </a:solidFill>
              </a:rPr>
              <a:t>(spindle </a:t>
            </a:r>
            <a:r>
              <a:rPr lang="en-US" sz="2400" dirty="0" smtClean="0">
                <a:solidFill>
                  <a:schemeClr val="tx2"/>
                </a:solidFill>
              </a:rPr>
              <a:t>pole body</a:t>
            </a:r>
            <a:r>
              <a:rPr lang="en-US" sz="2400" dirty="0">
                <a:solidFill>
                  <a:schemeClr val="tx2"/>
                </a:solidFill>
              </a:rPr>
              <a:t>).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413000" y="3095625"/>
            <a:ext cx="1936750" cy="872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93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1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10)</a:t>
            </a:r>
            <a:endParaRPr lang="en-US" sz="2800" dirty="0"/>
          </a:p>
        </p:txBody>
      </p:sp>
      <p:pic>
        <p:nvPicPr>
          <p:cNvPr id="3" name="animaT10R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4825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1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10)</a:t>
            </a:r>
            <a:endParaRPr lang="en-US" sz="2800" dirty="0"/>
          </a:p>
        </p:txBody>
      </p:sp>
      <p:pic>
        <p:nvPicPr>
          <p:cNvPr id="2" name="Picture 1" descr="bd_N100_T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75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1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10)</a:t>
            </a:r>
            <a:endParaRPr lang="en-US" sz="2800" dirty="0"/>
          </a:p>
        </p:txBody>
      </p:sp>
      <p:pic>
        <p:nvPicPr>
          <p:cNvPr id="3" name="Picture 2" descr="bd_N100_T10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274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inf.)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855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16203</TotalTime>
  <Words>782</Words>
  <Application>Microsoft Macintosh PowerPoint</Application>
  <PresentationFormat>On-screen Show (4:3)</PresentationFormat>
  <Paragraphs>164</Paragraphs>
  <Slides>54</Slides>
  <Notes>0</Notes>
  <HiddenSlides>0</HiddenSlides>
  <MMClips>10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Office Theme</vt:lpstr>
      <vt:lpstr>Equation</vt:lpstr>
      <vt:lpstr>Relaxation of chromosomes modeled as pinned polymer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Chromosome Movements During Meiosis in Fission Yeast</dc:title>
  <dc:creator>Wenwen Huang</dc:creator>
  <cp:lastModifiedBy>Wenwen Huang</cp:lastModifiedBy>
  <cp:revision>276</cp:revision>
  <dcterms:created xsi:type="dcterms:W3CDTF">2014-01-10T16:20:02Z</dcterms:created>
  <dcterms:modified xsi:type="dcterms:W3CDTF">2015-10-18T20:20:43Z</dcterms:modified>
</cp:coreProperties>
</file>